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206C1A-E7DB-4F13-A8D4-0BFE1A0DE33F}" v="16" dt="2024-10-27T10:35:47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8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4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9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7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8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0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BEE2745-D535-37D1-763F-E3F2B9C40573}"/>
              </a:ext>
            </a:extLst>
          </p:cNvPr>
          <p:cNvSpPr/>
          <p:nvPr/>
        </p:nvSpPr>
        <p:spPr>
          <a:xfrm>
            <a:off x="-726" y="-10249346"/>
            <a:ext cx="13265963" cy="891603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blurRad="38100" dist="12700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0F94584-C1F7-1B6D-0962-C911ACC71C10}"/>
              </a:ext>
            </a:extLst>
          </p:cNvPr>
          <p:cNvSpPr txBox="1"/>
          <p:nvPr/>
        </p:nvSpPr>
        <p:spPr>
          <a:xfrm>
            <a:off x="2310983" y="1911245"/>
            <a:ext cx="7814871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5000" dirty="0">
                <a:solidFill>
                  <a:schemeClr val="bg1"/>
                </a:solidFill>
                <a:latin typeface="Book Antiqua"/>
              </a:rPr>
              <a:t>DAS SCHULSYSTEM IN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B06458-0E87-5716-087C-C23E3E437779}"/>
              </a:ext>
            </a:extLst>
          </p:cNvPr>
          <p:cNvSpPr txBox="1"/>
          <p:nvPr/>
        </p:nvSpPr>
        <p:spPr>
          <a:xfrm>
            <a:off x="1003507" y="2763411"/>
            <a:ext cx="1000830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9600" b="1" dirty="0">
                <a:solidFill>
                  <a:schemeClr val="bg1"/>
                </a:solidFill>
              </a:rPr>
              <a:t>DEUTSCHLAND</a:t>
            </a:r>
          </a:p>
        </p:txBody>
      </p:sp>
      <p:pic>
        <p:nvPicPr>
          <p:cNvPr id="8" name="Grafik 7" descr="Mädchen im Klassenzimmer mit Rucksack, das Klassenkameraden beobachtet">
            <a:extLst>
              <a:ext uri="{FF2B5EF4-FFF2-40B4-BE49-F238E27FC236}">
                <a16:creationId xmlns:a16="http://schemas.microsoft.com/office/drawing/2014/main" id="{FFE17F71-2917-CE19-E8BA-BE3343994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6623" y="4936787"/>
            <a:ext cx="2198557" cy="1394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 descr="Schulanmeldung in Berlin: Welche Grundschule sollen wir nur wählen?">
            <a:extLst>
              <a:ext uri="{FF2B5EF4-FFF2-40B4-BE49-F238E27FC236}">
                <a16:creationId xmlns:a16="http://schemas.microsoft.com/office/drawing/2014/main" id="{204AF39C-74CF-7FC6-4A0C-BBFE623BA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979" y="4914060"/>
            <a:ext cx="2596147" cy="1428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Grafik 11" descr="3. Preis für Internationale Schule in Brüssel - Gerber Architekten">
            <a:extLst>
              <a:ext uri="{FF2B5EF4-FFF2-40B4-BE49-F238E27FC236}">
                <a16:creationId xmlns:a16="http://schemas.microsoft.com/office/drawing/2014/main" id="{2D2DF167-F652-91C5-6D78-1AA86DBDF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663" y="4915810"/>
            <a:ext cx="2596147" cy="1424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fik 12" descr="Intensiv über &quot;Mittelschule&quot; diskutiert">
            <a:extLst>
              <a:ext uri="{FF2B5EF4-FFF2-40B4-BE49-F238E27FC236}">
                <a16:creationId xmlns:a16="http://schemas.microsoft.com/office/drawing/2014/main" id="{A0CF7662-D29D-4116-4171-F50F2BFDD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2400" y="4916425"/>
            <a:ext cx="2743199" cy="1423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046DAAD-50C3-82BB-5FA3-1DF83E3D603C}"/>
              </a:ext>
            </a:extLst>
          </p:cNvPr>
          <p:cNvSpPr txBox="1"/>
          <p:nvPr/>
        </p:nvSpPr>
        <p:spPr>
          <a:xfrm>
            <a:off x="8265583" y="415925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Emma </a:t>
            </a:r>
            <a:r>
              <a:rPr lang="de-DE" dirty="0" err="1">
                <a:solidFill>
                  <a:schemeClr val="bg1"/>
                </a:solidFill>
              </a:rPr>
              <a:t>Mikša</a:t>
            </a:r>
            <a:r>
              <a:rPr lang="de-DE" dirty="0">
                <a:solidFill>
                  <a:schemeClr val="bg1"/>
                </a:solidFill>
              </a:rPr>
              <a:t>, 8b</a:t>
            </a:r>
          </a:p>
        </p:txBody>
      </p:sp>
      <p:pic>
        <p:nvPicPr>
          <p:cNvPr id="3" name="Grafik 2" descr="Aufzeigende Schulkinder im Klassenzimmer vor Lehrkraft">
            <a:extLst>
              <a:ext uri="{FF2B5EF4-FFF2-40B4-BE49-F238E27FC236}">
                <a16:creationId xmlns:a16="http://schemas.microsoft.com/office/drawing/2014/main" id="{DE2C950F-C56B-9AD9-C5F0-F4DDBBB08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833" y="4914899"/>
            <a:ext cx="2594179" cy="1414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3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5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D12FE9-6DC0-B3E3-60FA-3CE84D49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64417"/>
            <a:ext cx="5098483" cy="145405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2060"/>
                </a:solidFill>
                <a:latin typeface="Bookman Old Style"/>
              </a:rPr>
              <a:t>Verschiedene Zweige</a:t>
            </a:r>
          </a:p>
        </p:txBody>
      </p:sp>
      <p:sp>
        <p:nvSpPr>
          <p:cNvPr id="124" name="Content Placeholder 10">
            <a:extLst>
              <a:ext uri="{FF2B5EF4-FFF2-40B4-BE49-F238E27FC236}">
                <a16:creationId xmlns:a16="http://schemas.microsoft.com/office/drawing/2014/main" id="{5BF305E2-A6D8-055A-85AD-D2B94471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2500" b="1" dirty="0" err="1">
                <a:solidFill>
                  <a:schemeClr val="tx2"/>
                </a:solidFill>
                <a:latin typeface="Book Antiqua"/>
              </a:rPr>
              <a:t>hauptsächlich</a:t>
            </a:r>
            <a:r>
              <a:rPr lang="en-US" sz="2500" b="1" dirty="0">
                <a:solidFill>
                  <a:schemeClr val="tx2"/>
                </a:solidFill>
                <a:latin typeface="Book Antiqua"/>
              </a:rPr>
              <a:t> in der </a:t>
            </a:r>
            <a:r>
              <a:rPr lang="en-US" sz="2500" b="1" dirty="0" err="1">
                <a:solidFill>
                  <a:schemeClr val="tx2"/>
                </a:solidFill>
                <a:latin typeface="Book Antiqua"/>
              </a:rPr>
              <a:t>Realschule</a:t>
            </a:r>
            <a:endParaRPr lang="en-US" sz="2500" b="1" dirty="0">
              <a:solidFill>
                <a:schemeClr val="tx2"/>
              </a:solidFill>
              <a:latin typeface="Book Antiqua"/>
            </a:endParaRPr>
          </a:p>
          <a:p>
            <a:r>
              <a:rPr lang="en-US" sz="2500" b="1" dirty="0">
                <a:solidFill>
                  <a:schemeClr val="tx2"/>
                </a:solidFill>
                <a:latin typeface="Book Antiqua"/>
              </a:rPr>
              <a:t>7. </a:t>
            </a:r>
            <a:r>
              <a:rPr lang="en-US" sz="2500" b="1" err="1">
                <a:solidFill>
                  <a:schemeClr val="tx2"/>
                </a:solidFill>
                <a:latin typeface="Book Antiqua"/>
              </a:rPr>
              <a:t>oder</a:t>
            </a:r>
            <a:r>
              <a:rPr lang="en-US" sz="2500" b="1" dirty="0">
                <a:solidFill>
                  <a:schemeClr val="tx2"/>
                </a:solidFill>
                <a:latin typeface="Book Antiqua"/>
              </a:rPr>
              <a:t> 6. Klasse</a:t>
            </a:r>
          </a:p>
          <a:p>
            <a:r>
              <a:rPr lang="en-US" sz="2500" b="1" err="1">
                <a:solidFill>
                  <a:schemeClr val="tx2"/>
                </a:solidFill>
                <a:latin typeface="Book Antiqua"/>
              </a:rPr>
              <a:t>Fränzösisch</a:t>
            </a:r>
            <a:r>
              <a:rPr lang="en-US" sz="2500" b="1" dirty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2500" b="1" err="1">
                <a:solidFill>
                  <a:schemeClr val="tx2"/>
                </a:solidFill>
                <a:latin typeface="Book Antiqua"/>
              </a:rPr>
              <a:t>oder</a:t>
            </a:r>
            <a:r>
              <a:rPr lang="en-US" sz="2500" b="1" dirty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2500" b="1" err="1">
                <a:solidFill>
                  <a:schemeClr val="tx2"/>
                </a:solidFill>
                <a:latin typeface="Book Antiqua"/>
              </a:rPr>
              <a:t>Spanisch</a:t>
            </a:r>
            <a:endParaRPr lang="en-US" sz="2500" b="1">
              <a:solidFill>
                <a:schemeClr val="tx2"/>
              </a:solidFill>
              <a:latin typeface="Book Antiqua"/>
            </a:endParaRPr>
          </a:p>
          <a:p>
            <a:r>
              <a:rPr lang="en-US" sz="2500" b="1" err="1">
                <a:solidFill>
                  <a:schemeClr val="tx2"/>
                </a:solidFill>
                <a:latin typeface="Book Antiqua"/>
              </a:rPr>
              <a:t>Werken</a:t>
            </a:r>
            <a:r>
              <a:rPr lang="en-US" sz="2500" b="1" dirty="0">
                <a:solidFill>
                  <a:schemeClr val="tx2"/>
                </a:solidFill>
                <a:latin typeface="Book Antiqua"/>
              </a:rPr>
              <a:t> </a:t>
            </a:r>
            <a:r>
              <a:rPr lang="en-US" sz="2500" b="1" err="1">
                <a:solidFill>
                  <a:schemeClr val="tx2"/>
                </a:solidFill>
                <a:latin typeface="Book Antiqua"/>
              </a:rPr>
              <a:t>oder</a:t>
            </a:r>
            <a:r>
              <a:rPr lang="en-US" sz="2500" b="1" dirty="0">
                <a:solidFill>
                  <a:schemeClr val="tx2"/>
                </a:solidFill>
                <a:latin typeface="Book Antiqua"/>
              </a:rPr>
              <a:t> Kochen</a:t>
            </a:r>
          </a:p>
        </p:txBody>
      </p:sp>
      <p:grpSp>
        <p:nvGrpSpPr>
          <p:cNvPr id="125" name="Group 17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9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21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nhaltsplatzhalter 6" descr="Realschule: Unterschied zwischen Mathe 1 und Mathe 2? (Schule, Mathematik,  Zweigwahl)">
            <a:extLst>
              <a:ext uri="{FF2B5EF4-FFF2-40B4-BE49-F238E27FC236}">
                <a16:creationId xmlns:a16="http://schemas.microsoft.com/office/drawing/2014/main" id="{2F37AF50-34F9-0A6C-3A7A-CE411FAB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1772585"/>
            <a:ext cx="4142232" cy="423637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1349A9-F39E-2071-CEBF-56A4715C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7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16A2B14-038C-4313-A759-965FB3D71CD9}" type="datetime1">
              <a:rPr lang="de-DE"/>
              <a:pPr>
                <a:spcAft>
                  <a:spcPts val="600"/>
                </a:spcAft>
              </a:pPr>
              <a:t>29.10.2024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2EEA4C-EA1A-6634-8D98-1A9C22C8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
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23BF0B-64B1-28B6-19DF-9EBEEC55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dirty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4E226-B5BB-7F79-9124-7907B784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de-DE" dirty="0">
                <a:latin typeface="Book Antiqua"/>
              </a:rPr>
              <a:t>Wahlfächer und Programm</a:t>
            </a:r>
          </a:p>
        </p:txBody>
      </p:sp>
      <p:sp>
        <p:nvSpPr>
          <p:cNvPr id="40" name="Content Placeholder 14">
            <a:extLst>
              <a:ext uri="{FF2B5EF4-FFF2-40B4-BE49-F238E27FC236}">
                <a16:creationId xmlns:a16="http://schemas.microsoft.com/office/drawing/2014/main" id="{B3BF15DD-1482-FC1D-60C5-F94104B8B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r>
              <a:rPr lang="en-US" sz="1800" dirty="0" err="1"/>
              <a:t>Nachmittags</a:t>
            </a:r>
            <a:r>
              <a:rPr lang="en-US" sz="1800" dirty="0"/>
              <a:t> </a:t>
            </a:r>
            <a:r>
              <a:rPr lang="en-US" sz="1800" dirty="0" err="1"/>
              <a:t>einmal</a:t>
            </a:r>
            <a:r>
              <a:rPr lang="en-US" sz="1800" dirty="0"/>
              <a:t> die </a:t>
            </a:r>
            <a:r>
              <a:rPr lang="en-US" sz="1800" dirty="0" err="1"/>
              <a:t>Woche</a:t>
            </a:r>
            <a:endParaRPr lang="en-US" sz="1800" dirty="0"/>
          </a:p>
          <a:p>
            <a:r>
              <a:rPr lang="en-US" sz="1800" err="1"/>
              <a:t>freiwillig</a:t>
            </a:r>
            <a:endParaRPr lang="en-US" sz="1800"/>
          </a:p>
          <a:p>
            <a:r>
              <a:rPr lang="en-US" sz="1800" dirty="0" err="1"/>
              <a:t>keine</a:t>
            </a:r>
            <a:r>
              <a:rPr lang="en-US" sz="1800" dirty="0"/>
              <a:t> Noten und Tests</a:t>
            </a:r>
          </a:p>
          <a:p>
            <a:r>
              <a:rPr lang="en-US" sz="1800" dirty="0" err="1"/>
              <a:t>Hausaufgabenbetreung</a:t>
            </a:r>
            <a:endParaRPr lang="en-US" sz="1800" dirty="0"/>
          </a:p>
        </p:txBody>
      </p:sp>
      <p:sp>
        <p:nvSpPr>
          <p:cNvPr id="41" name="Freeform: Shape 17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19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Woman Martial Arts Icon - Free PNG &amp; SVG 981865 - Noun Project">
            <a:extLst>
              <a:ext uri="{FF2B5EF4-FFF2-40B4-BE49-F238E27FC236}">
                <a16:creationId xmlns:a16="http://schemas.microsoft.com/office/drawing/2014/main" id="{B4200ECF-C53C-98CB-FC1B-378A37C9D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45" y="696037"/>
            <a:ext cx="1017204" cy="1017204"/>
          </a:xfrm>
          <a:prstGeom prst="rect">
            <a:avLst/>
          </a:prstGeom>
        </p:spPr>
      </p:pic>
      <p:sp>
        <p:nvSpPr>
          <p:cNvPr id="43" name="Freeform: Shape 21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2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nhaltsplatzhalter 6" descr="Hiragana - das japanische Alphabet – salt+paper">
            <a:extLst>
              <a:ext uri="{FF2B5EF4-FFF2-40B4-BE49-F238E27FC236}">
                <a16:creationId xmlns:a16="http://schemas.microsoft.com/office/drawing/2014/main" id="{B43B5296-02F2-BBE0-5031-2858A5F36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176" y="337711"/>
            <a:ext cx="2213034" cy="2213034"/>
          </a:xfrm>
          <a:prstGeom prst="rect">
            <a:avLst/>
          </a:prstGeom>
        </p:spPr>
      </p:pic>
      <p:sp>
        <p:nvSpPr>
          <p:cNvPr id="45" name="Freeform: Shape 25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2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29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31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 descr="Sanitäter - Kostenlose menschen-Icons">
            <a:extLst>
              <a:ext uri="{FF2B5EF4-FFF2-40B4-BE49-F238E27FC236}">
                <a16:creationId xmlns:a16="http://schemas.microsoft.com/office/drawing/2014/main" id="{E8C677E4-95F0-96D6-9DF8-9936B6368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456" y="3261826"/>
            <a:ext cx="1650222" cy="1650222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901D5E-D0EE-73FF-FF62-99E1CA02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484" y="610819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CC057153-B650-4DEB-B370-79DDCFDCE934}" type="slidenum">
              <a:rPr lang="en-US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8" name="Grafik 7" descr="Japanisches Alphabet Poster, Hiragana Katakana Chart Print, japanische  Wandkunst, japanisches Poster, Kinderzimmer, Bürodruck, Japanisch lernen -  Etsy Schweiz">
            <a:extLst>
              <a:ext uri="{FF2B5EF4-FFF2-40B4-BE49-F238E27FC236}">
                <a16:creationId xmlns:a16="http://schemas.microsoft.com/office/drawing/2014/main" id="{AC281BA1-5771-CA8D-89BE-A197EBDB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200" y="5229747"/>
            <a:ext cx="2475910" cy="1749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FCF0CC-8898-1E1D-725F-7C1AD15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320" y="6199632"/>
            <a:ext cx="2625599" cy="36576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tx1">
                    <a:alpha val="80000"/>
                  </a:schemeClr>
                </a:solidFill>
              </a:rPr>
              <a:t>
              </a:t>
            </a:r>
          </a:p>
        </p:txBody>
      </p:sp>
      <p:sp>
        <p:nvSpPr>
          <p:cNvPr id="49" name="Freeform: Shape 33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: Shape 35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Klettern - Kostenlose menschen-Icons">
            <a:extLst>
              <a:ext uri="{FF2B5EF4-FFF2-40B4-BE49-F238E27FC236}">
                <a16:creationId xmlns:a16="http://schemas.microsoft.com/office/drawing/2014/main" id="{2F376D0B-1858-60AC-4AF2-7A965E1E1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1966" y="4773845"/>
            <a:ext cx="1746444" cy="1746444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5BFE0-59D6-FCC8-664D-93DC871D1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9248" y="6199950"/>
            <a:ext cx="2145898" cy="365125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CF3F9F92-F203-483B-B892-16886608F04D}" type="datetime1">
              <a:rPr lang="en-US" sz="1100">
                <a:solidFill>
                  <a:schemeClr val="bg1">
                    <a:lumMod val="75000"/>
                    <a:lumOff val="25000"/>
                  </a:schemeClr>
                </a:solidFill>
              </a:rPr>
              <a:pPr algn="r">
                <a:spcAft>
                  <a:spcPts val="600"/>
                </a:spcAft>
              </a:pPr>
              <a:t>10/29/2024</a:t>
            </a:fld>
            <a:endParaRPr lang="en-US" sz="110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81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 descr="Bildungsstudie - &quot;Wir brauchen eine Schuloffensive in Deutschland&quot;">
            <a:extLst>
              <a:ext uri="{FF2B5EF4-FFF2-40B4-BE49-F238E27FC236}">
                <a16:creationId xmlns:a16="http://schemas.microsoft.com/office/drawing/2014/main" id="{E506FC5F-3C96-8ED2-3E8B-EBA8B213F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877" r="485"/>
          <a:stretch/>
        </p:blipFill>
        <p:spPr>
          <a:xfrm>
            <a:off x="-1" y="-1"/>
            <a:ext cx="11416413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9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09A658-8C9A-C48B-623F-C173CD91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2128" y="248325"/>
            <a:ext cx="7051640" cy="26613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" algn="ctr">
              <a:spcAft>
                <a:spcPts val="600"/>
              </a:spcAft>
            </a:pPr>
            <a:r>
              <a:rPr lang="en-US" sz="3700" err="1">
                <a:solidFill>
                  <a:schemeClr val="bg1"/>
                </a:solidFill>
                <a:latin typeface="Batang"/>
                <a:ea typeface="Batang"/>
              </a:rPr>
              <a:t>Unterrichtsanfang</a:t>
            </a:r>
            <a:r>
              <a:rPr lang="en-US" sz="3700" dirty="0">
                <a:solidFill>
                  <a:schemeClr val="bg1"/>
                </a:solidFill>
                <a:latin typeface="Batang"/>
                <a:ea typeface="Batang"/>
              </a:rPr>
              <a:t> und </a:t>
            </a:r>
            <a:r>
              <a:rPr lang="en-US" sz="3700" err="1">
                <a:solidFill>
                  <a:schemeClr val="bg1"/>
                </a:solidFill>
                <a:latin typeface="Batang"/>
                <a:ea typeface="Batang"/>
              </a:rPr>
              <a:t>Unterrichtsende</a:t>
            </a:r>
            <a:endParaRPr lang="de-DE">
              <a:solidFill>
                <a:schemeClr val="bg1"/>
              </a:solidFill>
              <a:latin typeface="Batang"/>
              <a:ea typeface="Batang"/>
            </a:endParaRPr>
          </a:p>
          <a:p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72F0C-8D73-7C13-96A4-5A4CC782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5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7559A7B-B220-4318-AEB4-2262132D2BBF}" type="datetime1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10/29/2024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E50FF-28B5-539D-154F-B60DA344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45D44-4D10-9266-3F21-D4EB5DD3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18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C057153-B650-4DEB-B370-79DDCFDCE934}" type="slidenum">
              <a:rPr lang="en-US" sz="1200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200">
              <a:latin typeface="Calibri" panose="020F0502020204030204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E77DB5-B4D8-89A8-6CB1-4214C9022E4A}"/>
              </a:ext>
            </a:extLst>
          </p:cNvPr>
          <p:cNvSpPr txBox="1"/>
          <p:nvPr/>
        </p:nvSpPr>
        <p:spPr>
          <a:xfrm>
            <a:off x="1042050" y="2678397"/>
            <a:ext cx="3544276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bg1"/>
                </a:solidFill>
                <a:latin typeface="Book Antiqua"/>
              </a:rPr>
              <a:t>beginnt um 8:00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500" dirty="0">
                <a:solidFill>
                  <a:schemeClr val="bg1"/>
                </a:solidFill>
                <a:latin typeface="Book Antiqua"/>
              </a:rPr>
              <a:t>endet 12:00 Uhr bis 17:00 Uhr</a:t>
            </a:r>
          </a:p>
        </p:txBody>
      </p:sp>
    </p:spTree>
    <p:extLst>
      <p:ext uri="{BB962C8B-B14F-4D97-AF65-F5344CB8AC3E}">
        <p14:creationId xmlns:p14="http://schemas.microsoft.com/office/powerpoint/2010/main" val="209615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9" name="Rectangle 268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1" name="Rectangle 270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E4FD36-13A2-C38E-B842-12EA07AFF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5" y="1634575"/>
            <a:ext cx="4607052" cy="1106424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002060"/>
                </a:solidFill>
                <a:latin typeface="Angsana New"/>
                <a:cs typeface="Angsana New"/>
              </a:rPr>
              <a:t>FOS/BOS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5F5A66E7-1176-4845-4B02-D46809066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b="1" dirty="0">
                <a:solidFill>
                  <a:srgbClr val="002060"/>
                </a:solidFill>
                <a:latin typeface="Book Antiqua"/>
              </a:rPr>
              <a:t>Abitur</a:t>
            </a:r>
          </a:p>
          <a:p>
            <a:r>
              <a:rPr lang="en-US" sz="2500" b="1" err="1">
                <a:solidFill>
                  <a:srgbClr val="002060"/>
                </a:solidFill>
                <a:latin typeface="Book Antiqua"/>
              </a:rPr>
              <a:t>danach</a:t>
            </a:r>
            <a:r>
              <a:rPr lang="en-US" sz="2500" b="1" dirty="0">
                <a:solidFill>
                  <a:srgbClr val="002060"/>
                </a:solidFill>
                <a:latin typeface="Book Antiqua"/>
              </a:rPr>
              <a:t> </a:t>
            </a:r>
            <a:r>
              <a:rPr lang="en-US" sz="2500" b="1" err="1">
                <a:solidFill>
                  <a:srgbClr val="002060"/>
                </a:solidFill>
                <a:latin typeface="Book Antiqua"/>
              </a:rPr>
              <a:t>studieren</a:t>
            </a:r>
            <a:endParaRPr lang="en-US" sz="2500" b="1" dirty="0">
              <a:solidFill>
                <a:srgbClr val="002060"/>
              </a:solidFill>
              <a:latin typeface="Book Antiqua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Book Antiqua"/>
              </a:rPr>
              <a:t>1-2 Jahre</a:t>
            </a:r>
          </a:p>
          <a:p>
            <a:r>
              <a:rPr lang="en-US" sz="2500" b="1" dirty="0">
                <a:solidFill>
                  <a:srgbClr val="002060"/>
                </a:solidFill>
                <a:latin typeface="Book Antiqua"/>
              </a:rPr>
              <a:t>Alternative </a:t>
            </a:r>
            <a:r>
              <a:rPr lang="en-US" sz="2500" b="1" dirty="0" err="1">
                <a:solidFill>
                  <a:srgbClr val="002060"/>
                </a:solidFill>
                <a:latin typeface="Book Antiqua"/>
              </a:rPr>
              <a:t>fürs</a:t>
            </a:r>
            <a:r>
              <a:rPr lang="en-US" sz="2500" b="1" dirty="0">
                <a:solidFill>
                  <a:srgbClr val="002060"/>
                </a:solidFill>
                <a:latin typeface="Book Antiqua"/>
              </a:rPr>
              <a:t> Gymnasium</a:t>
            </a:r>
          </a:p>
        </p:txBody>
      </p:sp>
      <p:pic>
        <p:nvPicPr>
          <p:cNvPr id="8" name="Grafik 7" descr="Berufliche Oberschule (FOS/BOS) | Berufliche Schulen | Schularten |  Willkommen am ISB – dem Staatsinstitut für Schulqualität und  Bildungsforschung München">
            <a:extLst>
              <a:ext uri="{FF2B5EF4-FFF2-40B4-BE49-F238E27FC236}">
                <a16:creationId xmlns:a16="http://schemas.microsoft.com/office/drawing/2014/main" id="{75670BF1-C08A-5D85-5146-72BB859B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018" b="3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92DEDF-B5CF-A967-2A6B-3D548503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8" y="6356350"/>
            <a:ext cx="12801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3210F6-0A1A-45CE-B1D7-12A358346CC9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10/29/2024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2AE78-FE0A-E5A5-7005-E785EDD0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
              </a:t>
            </a:r>
          </a:p>
        </p:txBody>
      </p:sp>
      <p:pic>
        <p:nvPicPr>
          <p:cNvPr id="7" name="Inhaltsplatzhalter 6" descr="Staatliche Fachoberschule und Berufsoberschule Augsburg – Wikipedia">
            <a:extLst>
              <a:ext uri="{FF2B5EF4-FFF2-40B4-BE49-F238E27FC236}">
                <a16:creationId xmlns:a16="http://schemas.microsoft.com/office/drawing/2014/main" id="{5D4EA041-71EB-7A16-2C8F-478E82A1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73"/>
          <a:stretch/>
        </p:blipFill>
        <p:spPr>
          <a:xfrm>
            <a:off x="7626340" y="2885439"/>
            <a:ext cx="4156068" cy="27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B2DB52-7346-2019-E137-C3DBEB86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47" y="1332279"/>
            <a:ext cx="3816095" cy="1938076"/>
          </a:xfrm>
        </p:spPr>
        <p:txBody>
          <a:bodyPr>
            <a:normAutofit/>
          </a:bodyPr>
          <a:lstStyle/>
          <a:p>
            <a:r>
              <a:rPr lang="de-DE" dirty="0">
                <a:latin typeface="Comic Sans MS"/>
              </a:rPr>
              <a:t>Universität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CBCAD5-D01A-FF2A-FB77-F737BB0E7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47" y="1935513"/>
            <a:ext cx="3816096" cy="41828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err="1">
                <a:latin typeface="Century Gothic"/>
              </a:rPr>
              <a:t>länge</a:t>
            </a:r>
            <a:r>
              <a:rPr lang="en-US" sz="2500" dirty="0">
                <a:latin typeface="Century Gothic"/>
              </a:rPr>
              <a:t> </a:t>
            </a:r>
            <a:r>
              <a:rPr lang="en-US" sz="2500" err="1">
                <a:latin typeface="Century Gothic"/>
              </a:rPr>
              <a:t>hängt</a:t>
            </a:r>
            <a:r>
              <a:rPr lang="en-US" sz="2500" dirty="0">
                <a:latin typeface="Century Gothic"/>
              </a:rPr>
              <a:t> </a:t>
            </a:r>
            <a:r>
              <a:rPr lang="en-US" sz="2500" err="1">
                <a:latin typeface="Century Gothic"/>
              </a:rPr>
              <a:t>vom</a:t>
            </a:r>
            <a:r>
              <a:rPr lang="en-US" sz="2500" dirty="0">
                <a:latin typeface="Century Gothic"/>
              </a:rPr>
              <a:t> </a:t>
            </a:r>
            <a:r>
              <a:rPr lang="en-US" sz="2500" err="1">
                <a:latin typeface="Century Gothic"/>
              </a:rPr>
              <a:t>studium</a:t>
            </a:r>
            <a:r>
              <a:rPr lang="en-US" sz="2500" dirty="0">
                <a:latin typeface="Century Gothic"/>
              </a:rPr>
              <a:t> ab</a:t>
            </a:r>
          </a:p>
          <a:p>
            <a:r>
              <a:rPr lang="en-US" sz="2500" dirty="0">
                <a:latin typeface="Century Gothic"/>
              </a:rPr>
              <a:t>Jura bis </a:t>
            </a:r>
            <a:r>
              <a:rPr lang="en-US" sz="2500" err="1">
                <a:latin typeface="Century Gothic"/>
              </a:rPr>
              <a:t>Landwirtschaft</a:t>
            </a:r>
            <a:endParaRPr lang="en-US" sz="2500">
              <a:latin typeface="Century Gothic"/>
            </a:endParaRPr>
          </a:p>
          <a:p>
            <a:r>
              <a:rPr lang="en-US" sz="2500" err="1">
                <a:latin typeface="Century Gothic"/>
              </a:rPr>
              <a:t>Betriebswissenschaft</a:t>
            </a:r>
            <a:r>
              <a:rPr lang="en-US" sz="2500" dirty="0">
                <a:latin typeface="Century Gothic"/>
              </a:rPr>
              <a:t> am </a:t>
            </a:r>
            <a:r>
              <a:rPr lang="en-US" sz="2500" err="1">
                <a:latin typeface="Century Gothic"/>
              </a:rPr>
              <a:t>beliebtesten</a:t>
            </a:r>
            <a:endParaRPr lang="en-US" sz="2500">
              <a:latin typeface="Century Gothic"/>
            </a:endParaRPr>
          </a:p>
          <a:p>
            <a:r>
              <a:rPr lang="en-US" sz="2500" dirty="0">
                <a:latin typeface="Century Gothic"/>
              </a:rPr>
              <a:t>2 – 8 Semester</a:t>
            </a:r>
          </a:p>
        </p:txBody>
      </p:sp>
      <p:pic>
        <p:nvPicPr>
          <p:cNvPr id="8" name="Grafik 7" descr="Stippvisite im Elfenbeinturm: Deutschlands älteste Universitäten">
            <a:extLst>
              <a:ext uri="{FF2B5EF4-FFF2-40B4-BE49-F238E27FC236}">
                <a16:creationId xmlns:a16="http://schemas.microsoft.com/office/drawing/2014/main" id="{8E1F2013-8D91-A625-BD9F-6260985E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57" r="-1" b="1120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FB04C-A736-305B-49FC-0C8FA27E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10EFEF-EF93-44A2-84B1-E75718B7512E}" type="datetime1">
              <a:pPr>
                <a:spcAft>
                  <a:spcPts val="600"/>
                </a:spcAft>
              </a:pPr>
              <a:t>10/29/2024</a:t>
            </a:fld>
            <a:endParaRPr lang="en-US"/>
          </a:p>
        </p:txBody>
      </p:sp>
      <p:pic>
        <p:nvPicPr>
          <p:cNvPr id="7" name="Inhaltsplatzhalter 6" descr="Übersicht der Hochschulen in Deutschland">
            <a:extLst>
              <a:ext uri="{FF2B5EF4-FFF2-40B4-BE49-F238E27FC236}">
                <a16:creationId xmlns:a16="http://schemas.microsoft.com/office/drawing/2014/main" id="{62285D5E-E90F-638E-164C-660844579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03" b="23147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FAD10E-5A93-F7D1-C808-711406DC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6985" y="6356350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
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2CA5FE-EBB5-0428-B160-13B36CDD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356350"/>
            <a:ext cx="838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9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B520C6-D527-09A7-DD71-3AC0DA70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371" y="420956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err="1">
                <a:latin typeface="Aptos Narrow"/>
              </a:rPr>
              <a:t>Ferien</a:t>
            </a:r>
            <a:endParaRPr lang="en-US" sz="3700" kern="1200">
              <a:latin typeface="Aptos Narrow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 descr="Schulferien Deutschland 2023/2024 - Office-Lernen.com">
            <a:extLst>
              <a:ext uri="{FF2B5EF4-FFF2-40B4-BE49-F238E27FC236}">
                <a16:creationId xmlns:a16="http://schemas.microsoft.com/office/drawing/2014/main" id="{44A7CB92-5225-C520-4850-06F79FE36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003" y="858525"/>
            <a:ext cx="7392774" cy="52119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7BA5E6-8F37-93E5-7905-22B036CD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5238" y="6492240"/>
            <a:ext cx="30361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410DCD8-932B-4179-9687-DF0860A1AD63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10/29/2024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5A6909-1FE6-15E3-A0A3-2B057CF6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5B457D-EE60-44E4-27F5-446DEE6E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AC072D3-56F8-933A-3766-F0A787C26708}"/>
              </a:ext>
            </a:extLst>
          </p:cNvPr>
          <p:cNvSpPr txBox="1"/>
          <p:nvPr/>
        </p:nvSpPr>
        <p:spPr>
          <a:xfrm>
            <a:off x="8848481" y="2142718"/>
            <a:ext cx="274319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000" b="1" dirty="0">
                <a:latin typeface="Batang"/>
                <a:ea typeface="Batang"/>
              </a:rPr>
              <a:t>verschieden in den Bundesländern</a:t>
            </a:r>
          </a:p>
          <a:p>
            <a:pPr marL="285750" indent="-285750">
              <a:buFont typeface="Arial"/>
              <a:buChar char="•"/>
            </a:pPr>
            <a:r>
              <a:rPr lang="de-DE" sz="2000" b="1" dirty="0">
                <a:latin typeface="Batang"/>
                <a:ea typeface="Batang"/>
              </a:rPr>
              <a:t>mehr als in Kroatien</a:t>
            </a:r>
          </a:p>
          <a:p>
            <a:pPr marL="285750" indent="-285750">
              <a:buFont typeface="Arial"/>
              <a:buChar char="•"/>
            </a:pPr>
            <a:r>
              <a:rPr lang="de-DE" sz="2000" b="1" dirty="0">
                <a:latin typeface="Batang"/>
                <a:ea typeface="Batang"/>
              </a:rPr>
              <a:t>Jede 5 – 6 Wochen</a:t>
            </a:r>
          </a:p>
        </p:txBody>
      </p:sp>
    </p:spTree>
    <p:extLst>
      <p:ext uri="{BB962C8B-B14F-4D97-AF65-F5344CB8AC3E}">
        <p14:creationId xmlns:p14="http://schemas.microsoft.com/office/powerpoint/2010/main" val="222936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163C9-BF6B-0250-F4DF-E194B10D3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Inhaltsplatzhalter 9" descr="Kirche und Schule">
            <a:extLst>
              <a:ext uri="{FF2B5EF4-FFF2-40B4-BE49-F238E27FC236}">
                <a16:creationId xmlns:a16="http://schemas.microsoft.com/office/drawing/2014/main" id="{71730E02-173F-5742-44F1-321B04C53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" y="-3297"/>
            <a:ext cx="12287303" cy="686886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BEEFB7-5185-6627-C4CB-CA4AE037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817B-E2F9-42F8-A311-6E208DE4CC80}" type="datetime1">
              <a:t>10/29/2024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08564B-7EEC-D5CE-918A-560DA043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35E42C-984A-42BE-F005-B3EABE31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16</a:t>
            </a:fld>
            <a:endParaRPr lang="en-US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5A2EC08-D306-C956-D9B7-3D54DB0A4FB6}"/>
              </a:ext>
            </a:extLst>
          </p:cNvPr>
          <p:cNvSpPr txBox="1"/>
          <p:nvPr/>
        </p:nvSpPr>
        <p:spPr>
          <a:xfrm>
            <a:off x="2102827" y="1684377"/>
            <a:ext cx="847773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 sz="8000" dirty="0"/>
          </a:p>
          <a:p>
            <a:pPr algn="ctr"/>
            <a:r>
              <a:rPr lang="de-DE" sz="8800" b="1" i="1" dirty="0">
                <a:solidFill>
                  <a:schemeClr val="bg1"/>
                </a:solidFill>
                <a:latin typeface="Batang"/>
                <a:ea typeface="Batang"/>
              </a:rPr>
              <a:t>Das ist alles :)</a:t>
            </a:r>
          </a:p>
        </p:txBody>
      </p:sp>
    </p:spTree>
    <p:extLst>
      <p:ext uri="{BB962C8B-B14F-4D97-AF65-F5344CB8AC3E}">
        <p14:creationId xmlns:p14="http://schemas.microsoft.com/office/powerpoint/2010/main" val="394685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Mädchen im Klassenzimmer mit Rucksack, das Klassenkameraden beobachtet">
            <a:extLst>
              <a:ext uri="{FF2B5EF4-FFF2-40B4-BE49-F238E27FC236}">
                <a16:creationId xmlns:a16="http://schemas.microsoft.com/office/drawing/2014/main" id="{FFE17F71-2917-CE19-E8BA-BE334399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0" r="31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4BEE49B-5462-A763-3809-11BD33FB53A2}"/>
              </a:ext>
            </a:extLst>
          </p:cNvPr>
          <p:cNvSpPr txBox="1"/>
          <p:nvPr/>
        </p:nvSpPr>
        <p:spPr>
          <a:xfrm>
            <a:off x="7616277" y="767291"/>
            <a:ext cx="4499522" cy="18999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Inhaltsverzeichnis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12F68BD-2181-956B-700D-F7CD8848020C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Schularten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Vorschule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Grundschule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Mittelschule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Realschule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Gymnasium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Notensystem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Verschiedene Zweige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Wahlfächer und Programm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Unterrichtsanfang und Unterrichtsende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BOS/FOS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Universität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Ferien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6703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Aufzeigende Schulkinder im Klassenzimmer vor Lehrkraft">
            <a:extLst>
              <a:ext uri="{FF2B5EF4-FFF2-40B4-BE49-F238E27FC236}">
                <a16:creationId xmlns:a16="http://schemas.microsoft.com/office/drawing/2014/main" id="{342DAD36-75A7-0734-C83D-F50EF10E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62" t="9091" r="2" b="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6" name="Rectangle 1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80AF33-9C5C-1F27-C97D-A3E598D43E64}"/>
              </a:ext>
            </a:extLst>
          </p:cNvPr>
          <p:cNvSpPr txBox="1"/>
          <p:nvPr/>
        </p:nvSpPr>
        <p:spPr>
          <a:xfrm>
            <a:off x="8395868" y="1522750"/>
            <a:ext cx="3750759" cy="11247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err="1">
                <a:solidFill>
                  <a:schemeClr val="bg1"/>
                </a:solidFill>
                <a:latin typeface="Angsana New"/>
                <a:ea typeface="+mj-ea"/>
                <a:cs typeface="Angsana New"/>
              </a:rPr>
              <a:t>Schularten</a:t>
            </a:r>
            <a:endParaRPr lang="en-US" sz="6000">
              <a:solidFill>
                <a:schemeClr val="bg1"/>
              </a:solidFill>
              <a:latin typeface="Angsana New"/>
              <a:ea typeface="+mj-ea"/>
              <a:cs typeface="Angsana New"/>
            </a:endParaRP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294A66-C510-C613-CAA0-7751568CF381}"/>
              </a:ext>
            </a:extLst>
          </p:cNvPr>
          <p:cNvSpPr txBox="1"/>
          <p:nvPr/>
        </p:nvSpPr>
        <p:spPr>
          <a:xfrm>
            <a:off x="8395868" y="2718054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Vorschule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Grundschule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Gesamtschule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Mittelschule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chemeClr val="bg1"/>
                </a:solidFill>
              </a:rPr>
              <a:t>Realschule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Gymnasium</a:t>
            </a:r>
          </a:p>
        </p:txBody>
      </p:sp>
    </p:spTree>
    <p:extLst>
      <p:ext uri="{BB962C8B-B14F-4D97-AF65-F5344CB8AC3E}">
        <p14:creationId xmlns:p14="http://schemas.microsoft.com/office/powerpoint/2010/main" val="21176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fik 2" descr="Vorschule im Kindergarten: Das lernen eure Kids | Eltern.de">
            <a:extLst>
              <a:ext uri="{FF2B5EF4-FFF2-40B4-BE49-F238E27FC236}">
                <a16:creationId xmlns:a16="http://schemas.microsoft.com/office/drawing/2014/main" id="{9CD762AC-6564-08A5-CD80-AF927B0BCC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7552" b="786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80AF33-9C5C-1F27-C97D-A3E598D43E64}"/>
              </a:ext>
            </a:extLst>
          </p:cNvPr>
          <p:cNvSpPr txBox="1"/>
          <p:nvPr/>
        </p:nvSpPr>
        <p:spPr>
          <a:xfrm>
            <a:off x="542014" y="1967156"/>
            <a:ext cx="9792471" cy="20570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Angsana New"/>
                <a:ea typeface="+mj-ea"/>
                <a:cs typeface="Angsana New"/>
              </a:rPr>
              <a:t>Die </a:t>
            </a:r>
            <a:r>
              <a:rPr lang="en-US" sz="6000" err="1">
                <a:solidFill>
                  <a:srgbClr val="FFFFFF"/>
                </a:solidFill>
                <a:latin typeface="Angsana New"/>
                <a:ea typeface="+mj-ea"/>
                <a:cs typeface="Angsana New"/>
              </a:rPr>
              <a:t>Vorschule</a:t>
            </a:r>
            <a:endParaRPr lang="en-US" sz="6000">
              <a:solidFill>
                <a:srgbClr val="FFFFFF"/>
              </a:solidFill>
              <a:latin typeface="Angsana New"/>
              <a:ea typeface="+mj-ea"/>
              <a:cs typeface="Angsana New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B89378-D2AE-9BBD-A8E4-FEDA20586F34}"/>
              </a:ext>
            </a:extLst>
          </p:cNvPr>
          <p:cNvSpPr txBox="1"/>
          <p:nvPr/>
        </p:nvSpPr>
        <p:spPr>
          <a:xfrm>
            <a:off x="542014" y="3433915"/>
            <a:ext cx="9792471" cy="31714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FFFFFF"/>
                </a:solidFill>
              </a:rPr>
              <a:t>während</a:t>
            </a:r>
            <a:r>
              <a:rPr lang="en-US" sz="2500" dirty="0">
                <a:solidFill>
                  <a:srgbClr val="FFFFFF"/>
                </a:solidFill>
              </a:rPr>
              <a:t> dem Kindergarten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FFFF"/>
                </a:solidFill>
              </a:rPr>
              <a:t>6 </a:t>
            </a:r>
            <a:r>
              <a:rPr lang="en-US" sz="2500" dirty="0" err="1">
                <a:solidFill>
                  <a:srgbClr val="FFFFFF"/>
                </a:solidFill>
              </a:rPr>
              <a:t>Stunden</a:t>
            </a:r>
            <a:r>
              <a:rPr lang="en-US" sz="2500" dirty="0">
                <a:solidFill>
                  <a:srgbClr val="FFFFFF"/>
                </a:solidFill>
              </a:rPr>
              <a:t>, 5-mal die </a:t>
            </a:r>
            <a:r>
              <a:rPr lang="en-US" sz="2500" dirty="0" err="1">
                <a:solidFill>
                  <a:srgbClr val="FFFFFF"/>
                </a:solidFill>
              </a:rPr>
              <a:t>Woche</a:t>
            </a:r>
            <a:endParaRPr lang="en-US" sz="25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FFFFFF"/>
                </a:solidFill>
              </a:rPr>
              <a:t>bereitet</a:t>
            </a:r>
            <a:r>
              <a:rPr lang="en-US" sz="2500" dirty="0">
                <a:solidFill>
                  <a:srgbClr val="FFFFFF"/>
                </a:solidFill>
              </a:rPr>
              <a:t> auf </a:t>
            </a:r>
            <a:r>
              <a:rPr lang="en-US" sz="2500" dirty="0" err="1">
                <a:solidFill>
                  <a:srgbClr val="FFFFFF"/>
                </a:solidFill>
              </a:rPr>
              <a:t>Grundschule</a:t>
            </a:r>
            <a:r>
              <a:rPr lang="en-US" sz="2500" dirty="0">
                <a:solidFill>
                  <a:srgbClr val="FFFFFF"/>
                </a:solidFill>
              </a:rPr>
              <a:t> </a:t>
            </a:r>
            <a:r>
              <a:rPr lang="en-US" sz="2500" dirty="0" err="1">
                <a:solidFill>
                  <a:srgbClr val="FFFFFF"/>
                </a:solidFill>
              </a:rPr>
              <a:t>vor</a:t>
            </a:r>
            <a:endParaRPr lang="en-US" sz="2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80AF33-9C5C-1F27-C97D-A3E598D43E64}"/>
              </a:ext>
            </a:extLst>
          </p:cNvPr>
          <p:cNvSpPr txBox="1"/>
          <p:nvPr/>
        </p:nvSpPr>
        <p:spPr>
          <a:xfrm>
            <a:off x="1062952" y="1164539"/>
            <a:ext cx="4282380" cy="13229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ea typeface="+mj-ea"/>
                <a:cs typeface="+mj-cs"/>
              </a:rPr>
              <a:t>Die </a:t>
            </a:r>
            <a:r>
              <a:rPr lang="en-US" sz="4400" kern="120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  <a:ea typeface="+mj-ea"/>
                <a:cs typeface="+mj-cs"/>
              </a:rPr>
              <a:t>Grundschule</a:t>
            </a:r>
            <a:endParaRPr lang="en-US" sz="4400" kern="1200">
              <a:solidFill>
                <a:schemeClr val="tx1">
                  <a:lumMod val="85000"/>
                  <a:lumOff val="15000"/>
                </a:schemeClr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B89378-D2AE-9BBD-A8E4-FEDA20586F34}"/>
              </a:ext>
            </a:extLst>
          </p:cNvPr>
          <p:cNvSpPr txBox="1"/>
          <p:nvPr/>
        </p:nvSpPr>
        <p:spPr>
          <a:xfrm>
            <a:off x="1062951" y="2684227"/>
            <a:ext cx="3968365" cy="404640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beginnt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ab der 1. Klasse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endet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der 4. Klasse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Grundschulen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teilen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das </a:t>
            </a:r>
            <a:r>
              <a:rPr lang="en-US" sz="2500" err="1">
                <a:solidFill>
                  <a:schemeClr val="tx1">
                    <a:lumMod val="85000"/>
                    <a:lumOff val="15000"/>
                  </a:schemeClr>
                </a:solidFill>
              </a:rPr>
              <a:t>Gebäude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</a:t>
            </a: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50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Mittelschulen</a:t>
            </a:r>
            <a:endParaRPr lang="en-US" sz="25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Englisch ab der 3. Klasse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Grafik 2" descr="Hurra, bald bin ich ein Schulkind! „Rauswurf“ der Vorschulkinder - Deutsche  Schule Shanghai">
            <a:extLst>
              <a:ext uri="{FF2B5EF4-FFF2-40B4-BE49-F238E27FC236}">
                <a16:creationId xmlns:a16="http://schemas.microsoft.com/office/drawing/2014/main" id="{A32047D1-BB0D-D67D-1A7D-A63734C5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42" r="3" b="5744"/>
          <a:stretch/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11" name="Grafik 10" descr="Schulanmeldung in Berlin: Welche Grundschule sollen wir nur wählen?">
            <a:extLst>
              <a:ext uri="{FF2B5EF4-FFF2-40B4-BE49-F238E27FC236}">
                <a16:creationId xmlns:a16="http://schemas.microsoft.com/office/drawing/2014/main" id="{204AF39C-74CF-7FC6-4A0C-BBFE623B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079" r="6488" b="2"/>
          <a:stretch/>
        </p:blipFill>
        <p:spPr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rafik 7" descr="Mädchen im Klassenzimmer mit Rucksack, das Klassenkameraden beobachtet">
            <a:extLst>
              <a:ext uri="{FF2B5EF4-FFF2-40B4-BE49-F238E27FC236}">
                <a16:creationId xmlns:a16="http://schemas.microsoft.com/office/drawing/2014/main" id="{FFE17F71-2917-CE19-E8BA-BE3343994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24" y="9181858"/>
            <a:ext cx="2367266" cy="1461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411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7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ntensiv über &quot;Mittelschule&quot; diskutiert">
            <a:extLst>
              <a:ext uri="{FF2B5EF4-FFF2-40B4-BE49-F238E27FC236}">
                <a16:creationId xmlns:a16="http://schemas.microsoft.com/office/drawing/2014/main" id="{A0CF7662-D29D-4116-4171-F50F2BFD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C80AF33-9C5C-1F27-C97D-A3E598D43E64}"/>
              </a:ext>
            </a:extLst>
          </p:cNvPr>
          <p:cNvSpPr txBox="1"/>
          <p:nvPr/>
        </p:nvSpPr>
        <p:spPr>
          <a:xfrm>
            <a:off x="1166282" y="748362"/>
            <a:ext cx="6095288" cy="47262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 w="22225">
                  <a:solidFill>
                    <a:srgbClr val="FFFFFF"/>
                  </a:solidFill>
                </a:ln>
                <a:noFill/>
                <a:latin typeface="+mj-lt"/>
                <a:ea typeface="+mj-ea"/>
                <a:cs typeface="+mj-cs"/>
              </a:rPr>
              <a:t>Die Hauptschule</a:t>
            </a:r>
            <a:endParaRPr lang="de-DE" sz="4000" dirty="0">
              <a:ea typeface="+mj-ea"/>
              <a:cs typeface="+mj-cs"/>
            </a:endParaRPr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D6B89378-D2AE-9BBD-A8E4-FEDA20586F34}"/>
              </a:ext>
            </a:extLst>
          </p:cNvPr>
          <p:cNvSpPr txBox="1"/>
          <p:nvPr/>
        </p:nvSpPr>
        <p:spPr>
          <a:xfrm>
            <a:off x="7534641" y="991779"/>
            <a:ext cx="3860002" cy="47262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FFFFFF"/>
                </a:solidFill>
              </a:rPr>
              <a:t>beginnt</a:t>
            </a:r>
            <a:r>
              <a:rPr lang="en-US" sz="2500" dirty="0">
                <a:solidFill>
                  <a:srgbClr val="FFFFFF"/>
                </a:solidFill>
              </a:rPr>
              <a:t> in der 5. Klasse</a:t>
            </a:r>
            <a:endParaRPr lang="de-DE" sz="25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FFFFFF"/>
                </a:solidFill>
              </a:rPr>
              <a:t>endet</a:t>
            </a:r>
            <a:r>
              <a:rPr lang="en-US" sz="2500" dirty="0">
                <a:solidFill>
                  <a:srgbClr val="FFFFFF"/>
                </a:solidFill>
              </a:rPr>
              <a:t> in der 9. Klasse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FFFFFF"/>
                </a:solidFill>
              </a:rPr>
              <a:t>Abschlussprüfung</a:t>
            </a:r>
            <a:endParaRPr lang="en-US" sz="25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FFFFFF"/>
                </a:solidFill>
              </a:rPr>
              <a:t>Berufsausbildung</a:t>
            </a:r>
            <a:endParaRPr lang="en-US" sz="25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371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3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35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37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BC80AF33-9C5C-1F27-C97D-A3E598D43E64}"/>
              </a:ext>
            </a:extLst>
          </p:cNvPr>
          <p:cNvSpPr txBox="1"/>
          <p:nvPr/>
        </p:nvSpPr>
        <p:spPr>
          <a:xfrm>
            <a:off x="6014509" y="370569"/>
            <a:ext cx="5484297" cy="24110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500" kern="1200" dirty="0">
                <a:solidFill>
                  <a:schemeClr val="bg1"/>
                </a:solidFill>
                <a:latin typeface="Angsana New"/>
                <a:ea typeface="+mj-ea"/>
                <a:cs typeface="Angsana New"/>
              </a:rPr>
              <a:t>Die </a:t>
            </a:r>
            <a:r>
              <a:rPr lang="en-US" sz="7500" kern="1200" err="1">
                <a:solidFill>
                  <a:schemeClr val="bg1"/>
                </a:solidFill>
                <a:latin typeface="Angsana New"/>
                <a:ea typeface="+mj-ea"/>
                <a:cs typeface="Angsana New"/>
              </a:rPr>
              <a:t>Realschule</a:t>
            </a:r>
            <a:endParaRPr lang="en-US" sz="7500" kern="1200">
              <a:solidFill>
                <a:schemeClr val="bg1"/>
              </a:solidFill>
              <a:latin typeface="Angsana New"/>
              <a:ea typeface="+mj-ea"/>
              <a:cs typeface="Angsana New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B89378-D2AE-9BBD-A8E4-FEDA20586F34}"/>
              </a:ext>
            </a:extLst>
          </p:cNvPr>
          <p:cNvSpPr txBox="1"/>
          <p:nvPr/>
        </p:nvSpPr>
        <p:spPr>
          <a:xfrm>
            <a:off x="6096000" y="2781582"/>
            <a:ext cx="3497263" cy="15419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err="1">
                <a:solidFill>
                  <a:schemeClr val="bg1"/>
                </a:solidFill>
              </a:rPr>
              <a:t>dauert</a:t>
            </a:r>
            <a:r>
              <a:rPr lang="en-US" sz="2000" b="1" dirty="0">
                <a:solidFill>
                  <a:schemeClr val="bg1"/>
                </a:solidFill>
              </a:rPr>
              <a:t> 10 Jahre ab der 5. Klasse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err="1">
                <a:solidFill>
                  <a:schemeClr val="bg1"/>
                </a:solidFill>
              </a:rPr>
              <a:t>Abschlussprüfung</a:t>
            </a:r>
            <a:r>
              <a:rPr lang="en-US" sz="2000" b="1" dirty="0">
                <a:solidFill>
                  <a:schemeClr val="bg1"/>
                </a:solidFill>
              </a:rPr>
              <a:t> in der 10. Klasse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err="1">
                <a:solidFill>
                  <a:schemeClr val="bg1"/>
                </a:solidFill>
              </a:rPr>
              <a:t>mittlere</a:t>
            </a:r>
            <a:r>
              <a:rPr lang="en-US" sz="2000" b="1" dirty="0">
                <a:solidFill>
                  <a:schemeClr val="bg1"/>
                </a:solidFill>
              </a:rPr>
              <a:t> Reife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Abitur </a:t>
            </a:r>
            <a:r>
              <a:rPr lang="en-US" sz="2000" b="1" dirty="0" err="1">
                <a:solidFill>
                  <a:schemeClr val="bg1"/>
                </a:solidFill>
              </a:rPr>
              <a:t>oder</a:t>
            </a:r>
            <a:r>
              <a:rPr lang="en-US" sz="2000" b="1" dirty="0">
                <a:solidFill>
                  <a:schemeClr val="bg1"/>
                </a:solidFill>
              </a:rPr>
              <a:t> BOS/FOS</a:t>
            </a:r>
          </a:p>
        </p:txBody>
      </p:sp>
      <p:pic>
        <p:nvPicPr>
          <p:cNvPr id="7" name="Grafik 6" descr="Referenzen">
            <a:extLst>
              <a:ext uri="{FF2B5EF4-FFF2-40B4-BE49-F238E27FC236}">
                <a16:creationId xmlns:a16="http://schemas.microsoft.com/office/drawing/2014/main" id="{C5D83D0B-BB9E-2F01-C029-335434C1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4" y="2009434"/>
            <a:ext cx="4397376" cy="2127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Grafik 7" descr="Mädchen im Klassenzimmer mit Rucksack, das Klassenkameraden beobachtet">
            <a:extLst>
              <a:ext uri="{FF2B5EF4-FFF2-40B4-BE49-F238E27FC236}">
                <a16:creationId xmlns:a16="http://schemas.microsoft.com/office/drawing/2014/main" id="{FFE17F71-2917-CE19-E8BA-BE3343994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76" y="11191962"/>
            <a:ext cx="2367266" cy="1461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Grafik 9" descr="Ein Bild, das Kleidung, Im Haus, Person, Mobiliar enthält.&#10;&#10;Beschreibung automatisch generiert.">
            <a:extLst>
              <a:ext uri="{FF2B5EF4-FFF2-40B4-BE49-F238E27FC236}">
                <a16:creationId xmlns:a16="http://schemas.microsoft.com/office/drawing/2014/main" id="{09E142E4-6AD7-FEB4-D6D5-00ED3746E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77" y="8212075"/>
            <a:ext cx="2367352" cy="145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Grafik 10" descr="Schulanmeldung in Berlin: Welche Grundschule sollen wir nur wählen?">
            <a:extLst>
              <a:ext uri="{FF2B5EF4-FFF2-40B4-BE49-F238E27FC236}">
                <a16:creationId xmlns:a16="http://schemas.microsoft.com/office/drawing/2014/main" id="{204AF39C-74CF-7FC6-4A0C-BBFE623BA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756" y="8208598"/>
            <a:ext cx="2358426" cy="1442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Grafik 11" descr="3. Preis für Internationale Schule in Brüssel - Gerber Architekten">
            <a:extLst>
              <a:ext uri="{FF2B5EF4-FFF2-40B4-BE49-F238E27FC236}">
                <a16:creationId xmlns:a16="http://schemas.microsoft.com/office/drawing/2014/main" id="{2D2DF167-F652-91C5-6D78-1AA86DBDF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093" y="10158208"/>
            <a:ext cx="2355947" cy="1459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927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nhaltsplatzhalter 6" descr="Lehrer Robert Rauh - Von einem der auszog, das Schulsystem zu verändern">
            <a:extLst>
              <a:ext uri="{FF2B5EF4-FFF2-40B4-BE49-F238E27FC236}">
                <a16:creationId xmlns:a16="http://schemas.microsoft.com/office/drawing/2014/main" id="{A37D9F94-D39E-0FCA-B40C-A74CC219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12" r="1177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5D566-B761-6BD8-BE95-2C2FB110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585" y="1410433"/>
            <a:ext cx="3939420" cy="2046450"/>
          </a:xfrm>
        </p:spPr>
        <p:txBody>
          <a:bodyPr>
            <a:noAutofit/>
          </a:bodyPr>
          <a:lstStyle/>
          <a:p>
            <a:r>
              <a:rPr lang="de-DE" sz="5500" dirty="0">
                <a:latin typeface="Angsana New"/>
                <a:cs typeface="Angsana New"/>
              </a:rPr>
              <a:t>Das Gymnasium</a:t>
            </a:r>
            <a:endParaRPr lang="de-DE" sz="55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5C0E099-EEB2-C34E-518A-1BAE72FD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 err="1">
                <a:latin typeface="Book Antiqua"/>
              </a:rPr>
              <a:t>endet</a:t>
            </a:r>
            <a:r>
              <a:rPr lang="en-US" sz="2500" dirty="0">
                <a:latin typeface="Book Antiqua"/>
              </a:rPr>
              <a:t> in der 12. </a:t>
            </a:r>
            <a:r>
              <a:rPr lang="en-US" sz="2500" dirty="0" err="1">
                <a:latin typeface="Book Antiqua"/>
              </a:rPr>
              <a:t>oder</a:t>
            </a:r>
            <a:r>
              <a:rPr lang="en-US" sz="2500" dirty="0">
                <a:latin typeface="Book Antiqua"/>
              </a:rPr>
              <a:t> 13. Klasse</a:t>
            </a:r>
          </a:p>
          <a:p>
            <a:r>
              <a:rPr lang="en-US" sz="2500" dirty="0">
                <a:latin typeface="Book Antiqua"/>
              </a:rPr>
              <a:t>Abitur </a:t>
            </a:r>
            <a:r>
              <a:rPr lang="en-US" sz="2500" dirty="0" err="1">
                <a:latin typeface="Book Antiqua"/>
              </a:rPr>
              <a:t>Prüfung</a:t>
            </a:r>
            <a:endParaRPr lang="en-US" sz="2500" dirty="0">
              <a:latin typeface="Book Antiqua"/>
            </a:endParaRPr>
          </a:p>
          <a:p>
            <a:r>
              <a:rPr lang="en-US" sz="2500" err="1">
                <a:latin typeface="Book Antiqua"/>
              </a:rPr>
              <a:t>Studium</a:t>
            </a:r>
            <a:r>
              <a:rPr lang="en-US" sz="2500" dirty="0">
                <a:latin typeface="Book Antiqua"/>
              </a:rPr>
              <a:t> </a:t>
            </a:r>
            <a:r>
              <a:rPr lang="en-US" sz="2500" err="1">
                <a:latin typeface="Book Antiqua"/>
              </a:rPr>
              <a:t>nur</a:t>
            </a:r>
            <a:r>
              <a:rPr lang="en-US" sz="2500" dirty="0">
                <a:latin typeface="Book Antiqua"/>
              </a:rPr>
              <a:t> </a:t>
            </a:r>
            <a:r>
              <a:rPr lang="en-US" sz="2500" err="1">
                <a:latin typeface="Book Antiqua"/>
              </a:rPr>
              <a:t>mit</a:t>
            </a:r>
            <a:r>
              <a:rPr lang="en-US" sz="2500" dirty="0">
                <a:latin typeface="Book Antiqua"/>
              </a:rPr>
              <a:t> Abitur</a:t>
            </a:r>
          </a:p>
          <a:p>
            <a:r>
              <a:rPr lang="en-US" sz="2500" err="1">
                <a:latin typeface="Book Antiqua"/>
              </a:rPr>
              <a:t>gute</a:t>
            </a:r>
            <a:r>
              <a:rPr lang="en-US" sz="2500" dirty="0">
                <a:latin typeface="Book Antiqua"/>
              </a:rPr>
              <a:t> Noten</a:t>
            </a:r>
          </a:p>
          <a:p>
            <a:endParaRPr lang="en-US" sz="2500" dirty="0">
              <a:latin typeface="Book Antiqua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82E2A9-9C97-EA6D-2CED-B4622C7A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910AC0-37EC-48CD-B870-4D0508C0D17E}" type="datetime1">
              <a:pPr>
                <a:spcAft>
                  <a:spcPts val="600"/>
                </a:spcAft>
              </a:pPr>
              <a:t>10/29/2024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77835E-A214-3ADC-5A62-C1DEB606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
            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8B0053-CED6-45E3-D60D-7610C7246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C057153-B650-4DEB-B370-79DDCFDCE93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30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F2802-42E7-9FE2-F8E9-65D54B19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431" y="4804189"/>
            <a:ext cx="4391024" cy="1907884"/>
          </a:xfrm>
        </p:spPr>
        <p:txBody>
          <a:bodyPr anchor="t">
            <a:norm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Angsana New"/>
                <a:cs typeface="Angsana New"/>
              </a:rPr>
              <a:t>Notensystem</a:t>
            </a:r>
          </a:p>
        </p:txBody>
      </p:sp>
      <p:pic>
        <p:nvPicPr>
          <p:cNvPr id="7" name="Inhaltsplatzhalter 6" descr="Notentabelle und Notenschlüssel für alle Schulformen | 2022/2023">
            <a:extLst>
              <a:ext uri="{FF2B5EF4-FFF2-40B4-BE49-F238E27FC236}">
                <a16:creationId xmlns:a16="http://schemas.microsoft.com/office/drawing/2014/main" id="{185CEFA9-A2D9-9329-DF65-039AE7D504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07" b="22327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426AB-0F3A-31FE-7004-12E33FC9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4762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8F2453E-4393-4EB4-9738-0A5A59139FA1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10/29/2024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5BC487-2442-67F2-DC9F-16E38810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66933"/>
            <a:ext cx="2635250" cy="7078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057153-B650-4DEB-B370-79DDCFDCE934}" type="slidenum">
              <a:rPr lang="en-US" sz="44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4400">
              <a:solidFill>
                <a:srgbClr val="FFFFFF"/>
              </a:solidFill>
            </a:endParaRPr>
          </a:p>
        </p:txBody>
      </p:sp>
      <p:grpSp>
        <p:nvGrpSpPr>
          <p:cNvPr id="66" name="Group 32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34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8" name="Content Placeholder 10">
            <a:extLst>
              <a:ext uri="{FF2B5EF4-FFF2-40B4-BE49-F238E27FC236}">
                <a16:creationId xmlns:a16="http://schemas.microsoft.com/office/drawing/2014/main" id="{B16FA0B6-589D-41FE-3232-DBB50AFB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1" y="4387593"/>
            <a:ext cx="5692774" cy="16488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Noten von 1-6</a:t>
            </a:r>
          </a:p>
          <a:p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zwei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 mal die </a:t>
            </a:r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sechs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im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Zeugnis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, was </a:t>
            </a:r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passiert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?</a:t>
            </a:r>
          </a:p>
          <a:p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Exen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Schulaufgaben</a:t>
            </a:r>
            <a:r>
              <a:rPr lang="en-US" sz="25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500" err="1">
                <a:solidFill>
                  <a:schemeClr val="bg1">
                    <a:alpha val="80000"/>
                  </a:schemeClr>
                </a:solidFill>
              </a:rPr>
              <a:t>Abfragen</a:t>
            </a:r>
            <a:endParaRPr lang="en-US" sz="2500">
              <a:solidFill>
                <a:schemeClr val="bg1">
                  <a:alpha val="80000"/>
                </a:schemeClr>
              </a:solidFill>
            </a:endParaRPr>
          </a:p>
          <a:p>
            <a:endParaRPr lang="en-US" sz="25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rgbClr val="FFFFFF">
                  <a:alpha val="80000"/>
                </a:srgbClr>
              </a:solidFill>
            </a:endParaRPr>
          </a:p>
          <a:p>
            <a:endParaRPr lang="en-US" sz="2400" dirty="0">
              <a:solidFill>
                <a:srgbClr val="FFFFFF">
                  <a:alpha val="80000"/>
                </a:srgbClr>
              </a:solidFill>
            </a:endParaRPr>
          </a:p>
          <a:p>
            <a:endParaRPr lang="en-US" sz="2400" dirty="0">
              <a:solidFill>
                <a:srgbClr val="FFFFFF">
                  <a:alpha val="80000"/>
                </a:srgbClr>
              </a:solidFill>
            </a:endParaRPr>
          </a:p>
          <a:p>
            <a:endParaRPr lang="en-US" sz="2400" dirty="0">
              <a:solidFill>
                <a:srgbClr val="FFFFFF">
                  <a:alpha val="80000"/>
                </a:srgbClr>
              </a:solidFill>
            </a:endParaRPr>
          </a:p>
          <a:p>
            <a:endParaRPr lang="en-US" sz="2400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B26C87-3902-3DB5-597E-C1EA087A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alpha val="60000"/>
                  </a:schemeClr>
                </a:solidFill>
              </a:rPr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152600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Široki zaslon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7" baseType="lpstr">
      <vt:lpstr>Angsana New</vt:lpstr>
      <vt:lpstr>Aptos Narrow</vt:lpstr>
      <vt:lpstr>Arial</vt:lpstr>
      <vt:lpstr>Batang</vt:lpstr>
      <vt:lpstr>Book Antiqua</vt:lpstr>
      <vt:lpstr>Bookman Old Style</vt:lpstr>
      <vt:lpstr>Calibri</vt:lpstr>
      <vt:lpstr>Century Gothic</vt:lpstr>
      <vt:lpstr>Comic Sans MS</vt:lpstr>
      <vt:lpstr>Neue Haas Grotesk Text Pro</vt:lpstr>
      <vt:lpstr>VanillaVTI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Das Gymnasium</vt:lpstr>
      <vt:lpstr>Notensystem</vt:lpstr>
      <vt:lpstr>Verschiedene Zweige</vt:lpstr>
      <vt:lpstr>Wahlfächer und Programm</vt:lpstr>
      <vt:lpstr>Unterrichtsanfang und Unterrichtsende </vt:lpstr>
      <vt:lpstr>FOS/BOS</vt:lpstr>
      <vt:lpstr>Universität</vt:lpstr>
      <vt:lpstr>Ferien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Jasmin</dc:creator>
  <cp:lastModifiedBy>karmen jasarevic</cp:lastModifiedBy>
  <cp:revision>1068</cp:revision>
  <dcterms:created xsi:type="dcterms:W3CDTF">2024-10-16T17:27:09Z</dcterms:created>
  <dcterms:modified xsi:type="dcterms:W3CDTF">2024-10-29T16:25:30Z</dcterms:modified>
</cp:coreProperties>
</file>